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86" r:id="rId3"/>
    <p:sldId id="257" r:id="rId4"/>
    <p:sldId id="264" r:id="rId5"/>
    <p:sldId id="297" r:id="rId6"/>
    <p:sldId id="298" r:id="rId7"/>
    <p:sldId id="275" r:id="rId8"/>
    <p:sldId id="262" r:id="rId9"/>
    <p:sldId id="280" r:id="rId10"/>
    <p:sldId id="294" r:id="rId11"/>
    <p:sldId id="296" r:id="rId12"/>
    <p:sldId id="295" r:id="rId13"/>
    <p:sldId id="293" r:id="rId14"/>
    <p:sldId id="274" r:id="rId15"/>
  </p:sldIdLst>
  <p:sldSz cx="18288000" cy="10287000"/>
  <p:notesSz cx="6858000" cy="9144000"/>
  <p:embeddedFontLst>
    <p:embeddedFont>
      <p:font typeface="Arial Unicode MS" panose="020B0604020202020204" pitchFamily="34" charset="-128"/>
      <p:regular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League Spartan" pitchFamily="2" charset="77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A7B871-1B43-42B7-8097-2AD4734AA12D}">
  <a:tblStyle styleId="{BFA7B871-1B43-42B7-8097-2AD4734AA1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0"/>
  </p:normalViewPr>
  <p:slideViewPr>
    <p:cSldViewPr snapToGrid="0">
      <p:cViewPr>
        <p:scale>
          <a:sx n="86" d="100"/>
          <a:sy n="86" d="100"/>
        </p:scale>
        <p:origin x="-216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4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www.alfresc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-1800"/>
            <a:ext cx="18288000" cy="1028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A889C4B-908E-C3A3-630E-346FA4641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724" y="572347"/>
            <a:ext cx="2202685" cy="218462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467E5E-2D99-F16E-4F51-CA009CFB26C4}"/>
              </a:ext>
            </a:extLst>
          </p:cNvPr>
          <p:cNvSpPr txBox="1"/>
          <p:nvPr/>
        </p:nvSpPr>
        <p:spPr>
          <a:xfrm>
            <a:off x="2467409" y="572347"/>
            <a:ext cx="143973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+mj-lt"/>
                <a:cs typeface="Times New Roman" panose="02020603050405020304" pitchFamily="18" charset="0"/>
              </a:rPr>
              <a:t>TRƯỜNG ĐẠI HỌC TÀI NGUYÊN VÀ  MÔI TRƯỜNG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010B48-180A-A62D-0DEB-8D76465D476F}"/>
              </a:ext>
            </a:extLst>
          </p:cNvPr>
          <p:cNvSpPr txBox="1"/>
          <p:nvPr/>
        </p:nvSpPr>
        <p:spPr>
          <a:xfrm>
            <a:off x="6136350" y="1853303"/>
            <a:ext cx="6015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GIỮA KÌ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4AC95C10-8301-099B-9A87-B0F7DA223B38}"/>
              </a:ext>
            </a:extLst>
          </p:cNvPr>
          <p:cNvSpPr txBox="1">
            <a:spLocks/>
          </p:cNvSpPr>
          <p:nvPr/>
        </p:nvSpPr>
        <p:spPr>
          <a:xfrm>
            <a:off x="2467409" y="3138694"/>
            <a:ext cx="14135226" cy="162447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vi-VN" sz="4000" dirty="0">
                <a:latin typeface="+mj-lt"/>
              </a:rPr>
              <a:t>TÌM HIỂU ALFRESCO VÀ ỨNG DỤNG QUẢN LÝ DOANH NGHIỆP</a:t>
            </a:r>
            <a:endParaRPr lang="en-VN" sz="4000" dirty="0">
              <a:latin typeface="+mj-lt"/>
            </a:endParaRPr>
          </a:p>
          <a:p>
            <a:pPr algn="ctr"/>
            <a:endParaRPr lang="en-US" sz="4000" dirty="0">
              <a:latin typeface="+mj-lt"/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FD0CD38F-9CFA-4796-1CDB-27DFF8242D0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27510840"/>
              </p:ext>
            </p:extLst>
          </p:nvPr>
        </p:nvGraphicFramePr>
        <p:xfrm>
          <a:off x="2985248" y="5479426"/>
          <a:ext cx="13361638" cy="3522183"/>
        </p:xfrm>
        <a:graphic>
          <a:graphicData uri="http://schemas.openxmlformats.org/drawingml/2006/table">
            <a:tbl>
              <a:tblPr firstRow="1" bandRow="1">
                <a:tableStyleId>{BFA7B871-1B43-42B7-8097-2AD4734AA12D}</a:tableStyleId>
              </a:tblPr>
              <a:tblGrid>
                <a:gridCol w="205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01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7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6163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TT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Tên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MSSV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69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01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Phạm Thị Thảo Dương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0950080095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267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02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Hoàng Thị Hoa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0950080106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2679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03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Mai Nguyễn Minh Bảo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vi-VN" altLang="en-US" sz="2800" dirty="0">
                          <a:solidFill>
                            <a:schemeClr val="tx1">
                              <a:lumMod val="50000"/>
                            </a:schemeClr>
                          </a:solidFill>
                        </a:rPr>
                        <a:t>0950080085</a:t>
                      </a:r>
                    </a:p>
                  </a:txBody>
                  <a:tcPr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Google Shape;952;p42">
            <a:extLst>
              <a:ext uri="{FF2B5EF4-FFF2-40B4-BE49-F238E27FC236}">
                <a16:creationId xmlns:a16="http://schemas.microsoft.com/office/drawing/2014/main" id="{6C3144E7-BDAF-866A-4085-8E19C45DA739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93089">
            <a:off x="-1171458" y="3928009"/>
            <a:ext cx="5328164" cy="7194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F852-2272-D8BD-EF37-B4370D5617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E65B4A-2B48-AC76-7955-3DF65D377F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Google Shape;664;p37">
            <a:extLst>
              <a:ext uri="{FF2B5EF4-FFF2-40B4-BE49-F238E27FC236}">
                <a16:creationId xmlns:a16="http://schemas.microsoft.com/office/drawing/2014/main" id="{AE3E6C92-B6E7-80E0-B6D8-555FBF6AD35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665;p37">
            <a:extLst>
              <a:ext uri="{FF2B5EF4-FFF2-40B4-BE49-F238E27FC236}">
                <a16:creationId xmlns:a16="http://schemas.microsoft.com/office/drawing/2014/main" id="{B33A1C47-41E8-79E1-8A79-E04A6B8A1281}"/>
              </a:ext>
            </a:extLst>
          </p:cNvPr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" name="Google Shape;666;p37">
              <a:extLst>
                <a:ext uri="{FF2B5EF4-FFF2-40B4-BE49-F238E27FC236}">
                  <a16:creationId xmlns:a16="http://schemas.microsoft.com/office/drawing/2014/main" id="{C02C4F18-CD2C-E335-1DE4-5D828C0F4D48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7" name="Google Shape;667;p37">
              <a:extLst>
                <a:ext uri="{FF2B5EF4-FFF2-40B4-BE49-F238E27FC236}">
                  <a16:creationId xmlns:a16="http://schemas.microsoft.com/office/drawing/2014/main" id="{2DE74CB9-174E-A876-A324-24BD04D3FC15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668;p37">
            <a:extLst>
              <a:ext uri="{FF2B5EF4-FFF2-40B4-BE49-F238E27FC236}">
                <a16:creationId xmlns:a16="http://schemas.microsoft.com/office/drawing/2014/main" id="{611B3AEB-2F35-0CFA-4113-3F9F37A6B1ED}"/>
              </a:ext>
            </a:extLst>
          </p:cNvPr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9;p37">
            <a:extLst>
              <a:ext uri="{FF2B5EF4-FFF2-40B4-BE49-F238E27FC236}">
                <a16:creationId xmlns:a16="http://schemas.microsoft.com/office/drawing/2014/main" id="{AB552854-F9BE-0FA0-33B2-5B3FAA3A4DFB}"/>
              </a:ext>
            </a:extLst>
          </p:cNvPr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0;p37">
            <a:extLst>
              <a:ext uri="{FF2B5EF4-FFF2-40B4-BE49-F238E27FC236}">
                <a16:creationId xmlns:a16="http://schemas.microsoft.com/office/drawing/2014/main" id="{37B012A2-0D54-237C-2AA3-9A6F0196E77A}"/>
              </a:ext>
            </a:extLst>
          </p:cNvPr>
          <p:cNvSpPr txBox="1"/>
          <p:nvPr/>
        </p:nvSpPr>
        <p:spPr>
          <a:xfrm rot="5400000">
            <a:off x="12413850" y="4478692"/>
            <a:ext cx="85827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DOCUMENT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5" name="Google Shape;607;p34">
            <a:extLst>
              <a:ext uri="{FF2B5EF4-FFF2-40B4-BE49-F238E27FC236}">
                <a16:creationId xmlns:a16="http://schemas.microsoft.com/office/drawing/2014/main" id="{15F84FCC-5B52-47C9-1CCD-C0A20671B158}"/>
              </a:ext>
            </a:extLst>
          </p:cNvPr>
          <p:cNvSpPr txBox="1"/>
          <p:nvPr/>
        </p:nvSpPr>
        <p:spPr>
          <a:xfrm>
            <a:off x="163768" y="439355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Cách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upload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tài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liệu</a:t>
            </a:r>
            <a:r>
              <a:rPr lang="en-US" sz="3200" b="0" i="0" u="none" strike="noStrike" cap="none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 sz="3200" dirty="0"/>
          </a:p>
        </p:txBody>
      </p:sp>
      <p:sp>
        <p:nvSpPr>
          <p:cNvPr id="16" name="Google Shape;607;p34">
            <a:extLst>
              <a:ext uri="{FF2B5EF4-FFF2-40B4-BE49-F238E27FC236}">
                <a16:creationId xmlns:a16="http://schemas.microsoft.com/office/drawing/2014/main" id="{55C7E66A-192C-E586-1BCC-73F698DC482C}"/>
              </a:ext>
            </a:extLst>
          </p:cNvPr>
          <p:cNvSpPr txBox="1"/>
          <p:nvPr/>
        </p:nvSpPr>
        <p:spPr>
          <a:xfrm>
            <a:off x="8157964" y="4359420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Sau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khi</a:t>
            </a: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 upload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tài</a:t>
            </a: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 lieu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xong</a:t>
            </a:r>
            <a:endParaRPr sz="3200" dirty="0"/>
          </a:p>
        </p:txBody>
      </p:sp>
      <p:sp>
        <p:nvSpPr>
          <p:cNvPr id="17" name="Google Shape;607;p34">
            <a:extLst>
              <a:ext uri="{FF2B5EF4-FFF2-40B4-BE49-F238E27FC236}">
                <a16:creationId xmlns:a16="http://schemas.microsoft.com/office/drawing/2014/main" id="{E94055BB-027A-3D1D-796B-EB07EB44E74B}"/>
              </a:ext>
            </a:extLst>
          </p:cNvPr>
          <p:cNvSpPr txBox="1"/>
          <p:nvPr/>
        </p:nvSpPr>
        <p:spPr>
          <a:xfrm>
            <a:off x="600926" y="9453326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Download tài liệu</a:t>
            </a:r>
            <a:endParaRPr sz="3200" dirty="0"/>
          </a:p>
        </p:txBody>
      </p:sp>
      <p:sp>
        <p:nvSpPr>
          <p:cNvPr id="18" name="Google Shape;607;p34">
            <a:extLst>
              <a:ext uri="{FF2B5EF4-FFF2-40B4-BE49-F238E27FC236}">
                <a16:creationId xmlns:a16="http://schemas.microsoft.com/office/drawing/2014/main" id="{3E10D918-B388-9AB6-FAA6-50C71B80DAAA}"/>
              </a:ext>
            </a:extLst>
          </p:cNvPr>
          <p:cNvSpPr txBox="1"/>
          <p:nvPr/>
        </p:nvSpPr>
        <p:spPr>
          <a:xfrm>
            <a:off x="8106834" y="945579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Tìm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kiếm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tài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liệu</a:t>
            </a:r>
            <a:endParaRPr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C34B3F-D54F-C705-521D-237B6B4607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970" y="546106"/>
            <a:ext cx="6751138" cy="36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5B7476-17D8-9268-E830-FB806CA4F51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834" y="546106"/>
            <a:ext cx="6580716" cy="36539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4FE69F2-BB24-DD94-D950-89CD3B72D1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970" y="5870692"/>
            <a:ext cx="6751138" cy="33779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09D439B-DD7C-7193-F2B2-B033D8CB58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10342" y="5943336"/>
            <a:ext cx="6409266" cy="33052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70627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614;p35">
            <a:extLst>
              <a:ext uri="{FF2B5EF4-FFF2-40B4-BE49-F238E27FC236}">
                <a16:creationId xmlns:a16="http://schemas.microsoft.com/office/drawing/2014/main" id="{3571F9F0-01FA-A3A9-40EC-26C08A686DE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19;p35">
            <a:extLst>
              <a:ext uri="{FF2B5EF4-FFF2-40B4-BE49-F238E27FC236}">
                <a16:creationId xmlns:a16="http://schemas.microsoft.com/office/drawing/2014/main" id="{D64BD60A-896E-CA25-BFCD-510C9FADFD17}"/>
              </a:ext>
            </a:extLst>
          </p:cNvPr>
          <p:cNvSpPr/>
          <p:nvPr/>
        </p:nvSpPr>
        <p:spPr>
          <a:xfrm flipH="1">
            <a:off x="8366192" y="1235242"/>
            <a:ext cx="45719" cy="9726996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F41D0E7-25EF-A0A8-2DF7-F196B51EF2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329" y="1684421"/>
            <a:ext cx="7807364" cy="67697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8536D54-0D74-28D4-A694-D2B603982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35453" y="1684421"/>
            <a:ext cx="9061217" cy="67697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Google Shape;607;p34">
            <a:extLst>
              <a:ext uri="{FF2B5EF4-FFF2-40B4-BE49-F238E27FC236}">
                <a16:creationId xmlns:a16="http://schemas.microsoft.com/office/drawing/2014/main" id="{4A629227-586A-94DD-7AF5-F6A6500C633B}"/>
              </a:ext>
            </a:extLst>
          </p:cNvPr>
          <p:cNvSpPr txBox="1"/>
          <p:nvPr/>
        </p:nvSpPr>
        <p:spPr>
          <a:xfrm>
            <a:off x="628989" y="8784013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Phân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quyền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người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dùng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 </a:t>
            </a:r>
            <a:endParaRPr sz="3200" dirty="0"/>
          </a:p>
        </p:txBody>
      </p:sp>
      <p:sp>
        <p:nvSpPr>
          <p:cNvPr id="16" name="Google Shape;607;p34">
            <a:extLst>
              <a:ext uri="{FF2B5EF4-FFF2-40B4-BE49-F238E27FC236}">
                <a16:creationId xmlns:a16="http://schemas.microsoft.com/office/drawing/2014/main" id="{87DF7D05-3D20-1F0A-BE38-EDAE9847B9AC}"/>
              </a:ext>
            </a:extLst>
          </p:cNvPr>
          <p:cNvSpPr txBox="1"/>
          <p:nvPr/>
        </p:nvSpPr>
        <p:spPr>
          <a:xfrm>
            <a:off x="10337293" y="8784013"/>
            <a:ext cx="7033737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Chọn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phân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quyền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người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dùng</a:t>
            </a:r>
            <a:endParaRPr sz="3200" dirty="0"/>
          </a:p>
        </p:txBody>
      </p:sp>
      <p:sp>
        <p:nvSpPr>
          <p:cNvPr id="17" name="Google Shape;607;p34">
            <a:extLst>
              <a:ext uri="{FF2B5EF4-FFF2-40B4-BE49-F238E27FC236}">
                <a16:creationId xmlns:a16="http://schemas.microsoft.com/office/drawing/2014/main" id="{011C73FD-6E84-9B0A-BDF3-F2DB4DDA9378}"/>
              </a:ext>
            </a:extLst>
          </p:cNvPr>
          <p:cNvSpPr txBox="1"/>
          <p:nvPr/>
        </p:nvSpPr>
        <p:spPr>
          <a:xfrm>
            <a:off x="5526183" y="0"/>
            <a:ext cx="6257534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Phân</a:t>
            </a:r>
            <a:r>
              <a:rPr lang="en-US" sz="60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60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Quyền</a:t>
            </a:r>
            <a:endParaRPr sz="6000" dirty="0"/>
          </a:p>
        </p:txBody>
      </p:sp>
    </p:spTree>
    <p:extLst>
      <p:ext uri="{BB962C8B-B14F-4D97-AF65-F5344CB8AC3E}">
        <p14:creationId xmlns:p14="http://schemas.microsoft.com/office/powerpoint/2010/main" val="282509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7F666-3935-9644-6A43-3C046BCD9F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CD5C98-ED65-71F7-F486-7E499599585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Google Shape;664;p37">
            <a:extLst>
              <a:ext uri="{FF2B5EF4-FFF2-40B4-BE49-F238E27FC236}">
                <a16:creationId xmlns:a16="http://schemas.microsoft.com/office/drawing/2014/main" id="{422B5158-41D6-2B15-D4E2-67CD453B67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665;p37">
            <a:extLst>
              <a:ext uri="{FF2B5EF4-FFF2-40B4-BE49-F238E27FC236}">
                <a16:creationId xmlns:a16="http://schemas.microsoft.com/office/drawing/2014/main" id="{8700B87C-7269-1E8C-D759-C39A3AAFE7E1}"/>
              </a:ext>
            </a:extLst>
          </p:cNvPr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" name="Google Shape;666;p37">
              <a:extLst>
                <a:ext uri="{FF2B5EF4-FFF2-40B4-BE49-F238E27FC236}">
                  <a16:creationId xmlns:a16="http://schemas.microsoft.com/office/drawing/2014/main" id="{7B549449-65B4-4301-2DC9-79F5E9BE0CA8}"/>
                </a:ext>
              </a:extLst>
            </p:cNvPr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7" name="Google Shape;667;p37">
              <a:extLst>
                <a:ext uri="{FF2B5EF4-FFF2-40B4-BE49-F238E27FC236}">
                  <a16:creationId xmlns:a16="http://schemas.microsoft.com/office/drawing/2014/main" id="{ACA2A4AE-8059-4E04-C273-EFE768EC763F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668;p37">
            <a:extLst>
              <a:ext uri="{FF2B5EF4-FFF2-40B4-BE49-F238E27FC236}">
                <a16:creationId xmlns:a16="http://schemas.microsoft.com/office/drawing/2014/main" id="{2CA78053-3A8C-F1F3-184E-C226569FC59E}"/>
              </a:ext>
            </a:extLst>
          </p:cNvPr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669;p37">
            <a:extLst>
              <a:ext uri="{FF2B5EF4-FFF2-40B4-BE49-F238E27FC236}">
                <a16:creationId xmlns:a16="http://schemas.microsoft.com/office/drawing/2014/main" id="{933E5E02-79A4-532E-21B4-1F1B50AE2C72}"/>
              </a:ext>
            </a:extLst>
          </p:cNvPr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0;p37">
            <a:extLst>
              <a:ext uri="{FF2B5EF4-FFF2-40B4-BE49-F238E27FC236}">
                <a16:creationId xmlns:a16="http://schemas.microsoft.com/office/drawing/2014/main" id="{D55F263D-36CD-BCF7-804B-6C44944814B6}"/>
              </a:ext>
            </a:extLst>
          </p:cNvPr>
          <p:cNvSpPr txBox="1"/>
          <p:nvPr/>
        </p:nvSpPr>
        <p:spPr>
          <a:xfrm rot="5400000">
            <a:off x="12413850" y="4478692"/>
            <a:ext cx="85827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TÌM KIẾM TÀI LIỆU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11" name="Google Shape;607;p34">
            <a:extLst>
              <a:ext uri="{FF2B5EF4-FFF2-40B4-BE49-F238E27FC236}">
                <a16:creationId xmlns:a16="http://schemas.microsoft.com/office/drawing/2014/main" id="{5124F6C0-9DE2-079D-DCAD-3E382AF90CA0}"/>
              </a:ext>
            </a:extLst>
          </p:cNvPr>
          <p:cNvSpPr txBox="1"/>
          <p:nvPr/>
        </p:nvSpPr>
        <p:spPr>
          <a:xfrm>
            <a:off x="163768" y="439355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Giao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diện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tìm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kiếm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 sz="3200" dirty="0"/>
          </a:p>
        </p:txBody>
      </p:sp>
      <p:sp>
        <p:nvSpPr>
          <p:cNvPr id="12" name="Google Shape;607;p34">
            <a:extLst>
              <a:ext uri="{FF2B5EF4-FFF2-40B4-BE49-F238E27FC236}">
                <a16:creationId xmlns:a16="http://schemas.microsoft.com/office/drawing/2014/main" id="{F289709B-EA00-F987-A3B4-3902FA5D393C}"/>
              </a:ext>
            </a:extLst>
          </p:cNvPr>
          <p:cNvSpPr txBox="1"/>
          <p:nvPr/>
        </p:nvSpPr>
        <p:spPr>
          <a:xfrm>
            <a:off x="8157964" y="4359420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Chỉnh</a:t>
            </a: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sửa</a:t>
            </a: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thuộc</a:t>
            </a:r>
            <a:r>
              <a:rPr lang="en-US" sz="3200" dirty="0">
                <a:solidFill>
                  <a:srgbClr val="403F3F"/>
                </a:solidFill>
                <a:latin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sym typeface="League Spartan"/>
              </a:rPr>
              <a:t>tính</a:t>
            </a:r>
            <a:endParaRPr sz="3200" dirty="0"/>
          </a:p>
        </p:txBody>
      </p:sp>
      <p:sp>
        <p:nvSpPr>
          <p:cNvPr id="13" name="Google Shape;607;p34">
            <a:extLst>
              <a:ext uri="{FF2B5EF4-FFF2-40B4-BE49-F238E27FC236}">
                <a16:creationId xmlns:a16="http://schemas.microsoft.com/office/drawing/2014/main" id="{8FC738D5-158F-909F-3049-B05691DF854B}"/>
              </a:ext>
            </a:extLst>
          </p:cNvPr>
          <p:cNvSpPr txBox="1"/>
          <p:nvPr/>
        </p:nvSpPr>
        <p:spPr>
          <a:xfrm>
            <a:off x="600926" y="9453326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3200" dirty="0"/>
              <a:t>Tạo từ khoá </a:t>
            </a:r>
            <a:endParaRPr sz="3200" dirty="0"/>
          </a:p>
        </p:txBody>
      </p:sp>
      <p:sp>
        <p:nvSpPr>
          <p:cNvPr id="14" name="Google Shape;607;p34">
            <a:extLst>
              <a:ext uri="{FF2B5EF4-FFF2-40B4-BE49-F238E27FC236}">
                <a16:creationId xmlns:a16="http://schemas.microsoft.com/office/drawing/2014/main" id="{4F6A7C86-27D0-D83A-528C-2D94A0DAD6AA}"/>
              </a:ext>
            </a:extLst>
          </p:cNvPr>
          <p:cNvSpPr txBox="1"/>
          <p:nvPr/>
        </p:nvSpPr>
        <p:spPr>
          <a:xfrm>
            <a:off x="8106834" y="945579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Hoành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thành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tạo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từ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khoá</a:t>
            </a:r>
            <a:endParaRPr sz="32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A5DF6B0-BBE7-ECF2-7C79-BE1DA8DAD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93499"/>
            <a:ext cx="7043936" cy="420005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2E735B1-6C5E-710B-417A-69D63CF28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156" y="275496"/>
            <a:ext cx="6483394" cy="41180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406AABC-88D2-3562-B4A3-31D835585C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74" y="5730875"/>
            <a:ext cx="6961512" cy="3528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B7403FC-C723-310A-F0F4-C2F65AB88FA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968" y="5730874"/>
            <a:ext cx="6153917" cy="35289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45648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590ED-EC5F-631D-0EEB-AB66B054B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2E8315-BBAD-CB36-2285-3DE8589CCAC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4" name="Google Shape;140;p15">
            <a:extLst>
              <a:ext uri="{FF2B5EF4-FFF2-40B4-BE49-F238E27FC236}">
                <a16:creationId xmlns:a16="http://schemas.microsoft.com/office/drawing/2014/main" id="{6AA0AAC2-C222-4751-047A-233E028291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28906" b="2890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" name="Google Shape;141;p15">
            <a:extLst>
              <a:ext uri="{FF2B5EF4-FFF2-40B4-BE49-F238E27FC236}">
                <a16:creationId xmlns:a16="http://schemas.microsoft.com/office/drawing/2014/main" id="{6E9483DC-6302-6DD6-DC4A-451534099F94}"/>
              </a:ext>
            </a:extLst>
          </p:cNvPr>
          <p:cNvGrpSpPr/>
          <p:nvPr/>
        </p:nvGrpSpPr>
        <p:grpSpPr>
          <a:xfrm>
            <a:off x="192506" y="224590"/>
            <a:ext cx="17902987" cy="9837822"/>
            <a:chOff x="0" y="-47625"/>
            <a:chExt cx="4594607" cy="2463594"/>
          </a:xfrm>
        </p:grpSpPr>
        <p:sp>
          <p:nvSpPr>
            <p:cNvPr id="6" name="Google Shape;142;p15">
              <a:extLst>
                <a:ext uri="{FF2B5EF4-FFF2-40B4-BE49-F238E27FC236}">
                  <a16:creationId xmlns:a16="http://schemas.microsoft.com/office/drawing/2014/main" id="{5E858B50-942B-8599-A1C1-BE115DD66AB0}"/>
                </a:ext>
              </a:extLst>
            </p:cNvPr>
            <p:cNvSpPr/>
            <p:nvPr/>
          </p:nvSpPr>
          <p:spPr>
            <a:xfrm>
              <a:off x="0" y="-47625"/>
              <a:ext cx="4594607" cy="2463594"/>
            </a:xfrm>
            <a:custGeom>
              <a:avLst/>
              <a:gdLst/>
              <a:ahLst/>
              <a:cxnLst/>
              <a:rect l="l" t="t" r="r" b="b"/>
              <a:pathLst>
                <a:path w="4480039" h="2342460" extrusionOk="0">
                  <a:moveTo>
                    <a:pt x="0" y="0"/>
                  </a:moveTo>
                  <a:lnTo>
                    <a:pt x="4480039" y="0"/>
                  </a:lnTo>
                  <a:lnTo>
                    <a:pt x="4480039" y="2342460"/>
                  </a:lnTo>
                  <a:lnTo>
                    <a:pt x="0" y="2342460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7" name="Google Shape;143;p15">
              <a:extLst>
                <a:ext uri="{FF2B5EF4-FFF2-40B4-BE49-F238E27FC236}">
                  <a16:creationId xmlns:a16="http://schemas.microsoft.com/office/drawing/2014/main" id="{7A04C6F5-FED4-D462-B164-5FAC9FE3C704}"/>
                </a:ext>
              </a:extLst>
            </p:cNvPr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Google Shape;144;p15">
            <a:extLst>
              <a:ext uri="{FF2B5EF4-FFF2-40B4-BE49-F238E27FC236}">
                <a16:creationId xmlns:a16="http://schemas.microsoft.com/office/drawing/2014/main" id="{C0651454-6E52-6785-C7EF-246B4A37F492}"/>
              </a:ext>
            </a:extLst>
          </p:cNvPr>
          <p:cNvSpPr/>
          <p:nvPr/>
        </p:nvSpPr>
        <p:spPr>
          <a:xfrm>
            <a:off x="3119646" y="2883429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145;p15">
            <a:extLst>
              <a:ext uri="{FF2B5EF4-FFF2-40B4-BE49-F238E27FC236}">
                <a16:creationId xmlns:a16="http://schemas.microsoft.com/office/drawing/2014/main" id="{ED6F9D63-5C5C-8C69-FED1-86F6245B2861}"/>
              </a:ext>
            </a:extLst>
          </p:cNvPr>
          <p:cNvSpPr/>
          <p:nvPr/>
        </p:nvSpPr>
        <p:spPr>
          <a:xfrm>
            <a:off x="8643082" y="2902166"/>
            <a:ext cx="777875" cy="777872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46;p15">
            <a:extLst>
              <a:ext uri="{FF2B5EF4-FFF2-40B4-BE49-F238E27FC236}">
                <a16:creationId xmlns:a16="http://schemas.microsoft.com/office/drawing/2014/main" id="{80B652E5-9D90-EEFD-CDE3-338FFD41BDD1}"/>
              </a:ext>
            </a:extLst>
          </p:cNvPr>
          <p:cNvSpPr/>
          <p:nvPr/>
        </p:nvSpPr>
        <p:spPr>
          <a:xfrm>
            <a:off x="14384477" y="2902166"/>
            <a:ext cx="783881" cy="783878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7;p15">
            <a:extLst>
              <a:ext uri="{FF2B5EF4-FFF2-40B4-BE49-F238E27FC236}">
                <a16:creationId xmlns:a16="http://schemas.microsoft.com/office/drawing/2014/main" id="{7D86C4F1-A5AB-4585-CE65-782A956242C1}"/>
              </a:ext>
            </a:extLst>
          </p:cNvPr>
          <p:cNvSpPr txBox="1"/>
          <p:nvPr/>
        </p:nvSpPr>
        <p:spPr>
          <a:xfrm>
            <a:off x="3427647" y="2977871"/>
            <a:ext cx="168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1</a:t>
            </a:r>
            <a:endParaRPr/>
          </a:p>
        </p:txBody>
      </p:sp>
      <p:sp>
        <p:nvSpPr>
          <p:cNvPr id="12" name="Google Shape;148;p15">
            <a:extLst>
              <a:ext uri="{FF2B5EF4-FFF2-40B4-BE49-F238E27FC236}">
                <a16:creationId xmlns:a16="http://schemas.microsoft.com/office/drawing/2014/main" id="{42572D10-ED97-8BBF-D4C7-5DF2BC055872}"/>
              </a:ext>
            </a:extLst>
          </p:cNvPr>
          <p:cNvSpPr txBox="1"/>
          <p:nvPr/>
        </p:nvSpPr>
        <p:spPr>
          <a:xfrm>
            <a:off x="8837685" y="2970190"/>
            <a:ext cx="388670" cy="6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2</a:t>
            </a:r>
            <a:endParaRPr dirty="0"/>
          </a:p>
        </p:txBody>
      </p:sp>
      <p:sp>
        <p:nvSpPr>
          <p:cNvPr id="13" name="Google Shape;149;p15">
            <a:extLst>
              <a:ext uri="{FF2B5EF4-FFF2-40B4-BE49-F238E27FC236}">
                <a16:creationId xmlns:a16="http://schemas.microsoft.com/office/drawing/2014/main" id="{2F12EA0F-C129-A2F4-98AC-42A4C22D0C5E}"/>
              </a:ext>
            </a:extLst>
          </p:cNvPr>
          <p:cNvSpPr txBox="1"/>
          <p:nvPr/>
        </p:nvSpPr>
        <p:spPr>
          <a:xfrm>
            <a:off x="14641282" y="2998976"/>
            <a:ext cx="270272" cy="537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i="0" u="none" strike="noStrike" cap="none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3</a:t>
            </a:r>
            <a:endParaRPr/>
          </a:p>
        </p:txBody>
      </p:sp>
      <p:sp>
        <p:nvSpPr>
          <p:cNvPr id="14" name="Google Shape;156;p15">
            <a:extLst>
              <a:ext uri="{FF2B5EF4-FFF2-40B4-BE49-F238E27FC236}">
                <a16:creationId xmlns:a16="http://schemas.microsoft.com/office/drawing/2014/main" id="{2D8598AD-C7A7-A3FE-A42F-C2AA44C9F788}"/>
              </a:ext>
            </a:extLst>
          </p:cNvPr>
          <p:cNvSpPr txBox="1"/>
          <p:nvPr/>
        </p:nvSpPr>
        <p:spPr>
          <a:xfrm>
            <a:off x="1137749" y="1206716"/>
            <a:ext cx="16008776" cy="11079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19979"/>
              </a:lnSpc>
            </a:pPr>
            <a:r>
              <a:rPr lang="en-US" sz="6000" dirty="0" err="1"/>
              <a:t>Bố</a:t>
            </a:r>
            <a:r>
              <a:rPr lang="en-US" sz="6000" dirty="0"/>
              <a:t> </a:t>
            </a:r>
            <a:r>
              <a:rPr lang="en-US" sz="6000" dirty="0" err="1"/>
              <a:t>trí</a:t>
            </a:r>
            <a:r>
              <a:rPr lang="en-US" sz="6000" dirty="0"/>
              <a:t> </a:t>
            </a:r>
            <a:r>
              <a:rPr lang="en-US" sz="6000" dirty="0" err="1"/>
              <a:t>giao</a:t>
            </a:r>
            <a:r>
              <a:rPr lang="en-US" sz="6000" dirty="0"/>
              <a:t> </a:t>
            </a:r>
            <a:r>
              <a:rPr lang="en-US" sz="6000" dirty="0" err="1"/>
              <a:t>diện</a:t>
            </a:r>
            <a:r>
              <a:rPr lang="en-US" sz="6000" dirty="0"/>
              <a:t> </a:t>
            </a:r>
            <a:endParaRPr sz="6000" dirty="0"/>
          </a:p>
        </p:txBody>
      </p:sp>
      <p:pic>
        <p:nvPicPr>
          <p:cNvPr id="15" name="Google Shape;157;p15">
            <a:extLst>
              <a:ext uri="{FF2B5EF4-FFF2-40B4-BE49-F238E27FC236}">
                <a16:creationId xmlns:a16="http://schemas.microsoft.com/office/drawing/2014/main" id="{C6B49A7E-19FD-00BD-5C5A-2C7EC87E498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856544" y="-432586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58;p15">
            <a:extLst>
              <a:ext uri="{FF2B5EF4-FFF2-40B4-BE49-F238E27FC236}">
                <a16:creationId xmlns:a16="http://schemas.microsoft.com/office/drawing/2014/main" id="{D1D9397B-0D10-98A7-BA9C-6E3B62B28B5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56182" y="8271059"/>
            <a:ext cx="2696390" cy="261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650512-B035-E5B8-F574-A25FB7D6A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99599" y="3833342"/>
            <a:ext cx="5400040" cy="43232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6430537-A8C9-B251-78ED-0F90EFB3D1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589" y="3885891"/>
            <a:ext cx="5521568" cy="42706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ACC09C-9502-0E9D-AC6B-645A84F002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651" y="3874786"/>
            <a:ext cx="5400040" cy="42817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Google Shape;616;p35">
            <a:extLst>
              <a:ext uri="{FF2B5EF4-FFF2-40B4-BE49-F238E27FC236}">
                <a16:creationId xmlns:a16="http://schemas.microsoft.com/office/drawing/2014/main" id="{CC1ACB27-302B-0D89-3058-51ACE1509CEE}"/>
              </a:ext>
            </a:extLst>
          </p:cNvPr>
          <p:cNvSpPr txBox="1"/>
          <p:nvPr/>
        </p:nvSpPr>
        <p:spPr>
          <a:xfrm>
            <a:off x="896084" y="8479190"/>
            <a:ext cx="4447123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2800" dirty="0"/>
              <a:t>Tùy chỉnh bảng điều khiển</a:t>
            </a:r>
            <a:r>
              <a:rPr lang="en-VN" sz="2800" dirty="0"/>
              <a:t> </a:t>
            </a:r>
            <a:endParaRPr sz="2800" dirty="0"/>
          </a:p>
        </p:txBody>
      </p:sp>
      <p:sp>
        <p:nvSpPr>
          <p:cNvPr id="25" name="Google Shape;616;p35">
            <a:extLst>
              <a:ext uri="{FF2B5EF4-FFF2-40B4-BE49-F238E27FC236}">
                <a16:creationId xmlns:a16="http://schemas.microsoft.com/office/drawing/2014/main" id="{B3DF69DB-D9E1-23D0-1831-D8907177BC45}"/>
              </a:ext>
            </a:extLst>
          </p:cNvPr>
          <p:cNvSpPr txBox="1"/>
          <p:nvPr/>
        </p:nvSpPr>
        <p:spPr>
          <a:xfrm>
            <a:off x="6764223" y="8479190"/>
            <a:ext cx="4447123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2800" dirty="0"/>
              <a:t>Bố trí giao diện</a:t>
            </a:r>
            <a:r>
              <a:rPr lang="en-VN" sz="2800" dirty="0"/>
              <a:t> </a:t>
            </a:r>
            <a:endParaRPr sz="2800" dirty="0"/>
          </a:p>
        </p:txBody>
      </p:sp>
      <p:sp>
        <p:nvSpPr>
          <p:cNvPr id="26" name="Google Shape;616;p35">
            <a:extLst>
              <a:ext uri="{FF2B5EF4-FFF2-40B4-BE49-F238E27FC236}">
                <a16:creationId xmlns:a16="http://schemas.microsoft.com/office/drawing/2014/main" id="{796C94A0-3E73-4BDD-B2DA-9B7E13591F70}"/>
              </a:ext>
            </a:extLst>
          </p:cNvPr>
          <p:cNvSpPr txBox="1"/>
          <p:nvPr/>
        </p:nvSpPr>
        <p:spPr>
          <a:xfrm>
            <a:off x="12327824" y="8479189"/>
            <a:ext cx="4447123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2800" dirty="0"/>
              <a:t>Thêm Dashlets</a:t>
            </a:r>
            <a:r>
              <a:rPr lang="en-VN" sz="2800" dirty="0"/>
              <a:t> </a:t>
            </a:r>
            <a:endParaRPr sz="2800" dirty="0"/>
          </a:p>
        </p:txBody>
      </p:sp>
    </p:spTree>
    <p:extLst>
      <p:ext uri="{BB962C8B-B14F-4D97-AF65-F5344CB8AC3E}">
        <p14:creationId xmlns:p14="http://schemas.microsoft.com/office/powerpoint/2010/main" val="74346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3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31"/>
          <p:cNvGrpSpPr/>
          <p:nvPr/>
        </p:nvGrpSpPr>
        <p:grpSpPr>
          <a:xfrm>
            <a:off x="4291056" y="-180826"/>
            <a:ext cx="9705893" cy="10467826"/>
            <a:chOff x="0" y="-47625"/>
            <a:chExt cx="2556284" cy="2756958"/>
          </a:xfrm>
        </p:grpSpPr>
        <p:sp>
          <p:nvSpPr>
            <p:cNvPr id="523" name="Google Shape;523;p31"/>
            <p:cNvSpPr/>
            <p:nvPr/>
          </p:nvSpPr>
          <p:spPr>
            <a:xfrm>
              <a:off x="0" y="0"/>
              <a:ext cx="2556284" cy="2709333"/>
            </a:xfrm>
            <a:custGeom>
              <a:avLst/>
              <a:gdLst/>
              <a:ahLst/>
              <a:cxnLst/>
              <a:rect l="l" t="t" r="r" b="b"/>
              <a:pathLst>
                <a:path w="2556284" h="2709333" extrusionOk="0">
                  <a:moveTo>
                    <a:pt x="0" y="0"/>
                  </a:moveTo>
                  <a:lnTo>
                    <a:pt x="2556284" y="0"/>
                  </a:lnTo>
                  <a:lnTo>
                    <a:pt x="2556284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FFFEB"/>
            </a:solidFill>
            <a:ln>
              <a:noFill/>
            </a:ln>
          </p:spPr>
        </p:sp>
        <p:sp>
          <p:nvSpPr>
            <p:cNvPr id="524" name="Google Shape;524;p31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25" name="Google Shape;525;p31"/>
          <p:cNvPicPr preferRelativeResize="0"/>
          <p:nvPr/>
        </p:nvPicPr>
        <p:blipFill rotWithShape="1">
          <a:blip r:embed="rId4">
            <a:alphaModFix amt="25000"/>
          </a:blip>
          <a:srcRect l="7605" r="7604"/>
          <a:stretch/>
        </p:blipFill>
        <p:spPr>
          <a:xfrm rot="5400000">
            <a:off x="2599586" y="1691469"/>
            <a:ext cx="13088827" cy="9705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97507" y="7863185"/>
            <a:ext cx="1292986" cy="1254197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31"/>
          <p:cNvSpPr txBox="1"/>
          <p:nvPr/>
        </p:nvSpPr>
        <p:spPr>
          <a:xfrm>
            <a:off x="4891651" y="3762375"/>
            <a:ext cx="85047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THANK YOU!</a:t>
            </a:r>
            <a:endParaRPr b="1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186;p17">
            <a:extLst>
              <a:ext uri="{FF2B5EF4-FFF2-40B4-BE49-F238E27FC236}">
                <a16:creationId xmlns:a16="http://schemas.microsoft.com/office/drawing/2014/main" id="{22D88DA6-3B41-1A7C-2A89-E8FF941C0A3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268" b="5268"/>
          <a:stretch/>
        </p:blipFill>
        <p:spPr>
          <a:xfrm>
            <a:off x="-164892" y="-244925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187;p17">
            <a:extLst>
              <a:ext uri="{FF2B5EF4-FFF2-40B4-BE49-F238E27FC236}">
                <a16:creationId xmlns:a16="http://schemas.microsoft.com/office/drawing/2014/main" id="{3AE81E57-9CA4-6260-6E32-9BDC1C253D87}"/>
              </a:ext>
            </a:extLst>
          </p:cNvPr>
          <p:cNvPicPr preferRelativeResize="0"/>
          <p:nvPr/>
        </p:nvPicPr>
        <p:blipFill rotWithShape="1">
          <a:blip r:embed="rId3">
            <a:alphaModFix amt="80000"/>
          </a:blip>
          <a:srcRect/>
          <a:stretch/>
        </p:blipFill>
        <p:spPr>
          <a:xfrm>
            <a:off x="8122187" y="-305593"/>
            <a:ext cx="10221265" cy="1215611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88;p17">
            <a:extLst>
              <a:ext uri="{FF2B5EF4-FFF2-40B4-BE49-F238E27FC236}">
                <a16:creationId xmlns:a16="http://schemas.microsoft.com/office/drawing/2014/main" id="{08BC304F-F89C-D228-2523-FB892A5761B8}"/>
              </a:ext>
            </a:extLst>
          </p:cNvPr>
          <p:cNvSpPr txBox="1"/>
          <p:nvPr/>
        </p:nvSpPr>
        <p:spPr>
          <a:xfrm>
            <a:off x="718547" y="1974"/>
            <a:ext cx="8804299" cy="203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600" dirty="0">
                <a:latin typeface="+mj-lt"/>
              </a:rPr>
              <a:t>NỘI  DUNG</a:t>
            </a:r>
            <a:endParaRPr sz="6600" dirty="0">
              <a:latin typeface="+mj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06B6E08-0F5D-F502-967A-BCA5E17CA976}"/>
              </a:ext>
            </a:extLst>
          </p:cNvPr>
          <p:cNvSpPr txBox="1"/>
          <p:nvPr/>
        </p:nvSpPr>
        <p:spPr>
          <a:xfrm>
            <a:off x="-385236" y="1922468"/>
            <a:ext cx="9263920" cy="12395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League Spartan"/>
                <a:sym typeface="League Spartan"/>
              </a:rPr>
              <a:t>1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Giới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thiệu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về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mã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nguồn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mở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sz="4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53A0764-663A-135C-7119-A192879174AE}"/>
              </a:ext>
            </a:extLst>
          </p:cNvPr>
          <p:cNvSpPr txBox="1"/>
          <p:nvPr/>
        </p:nvSpPr>
        <p:spPr>
          <a:xfrm>
            <a:off x="-488420" y="3126831"/>
            <a:ext cx="9263920" cy="123950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2 </a:t>
            </a:r>
            <a:r>
              <a:rPr lang="en-US" sz="44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Mã</a:t>
            </a: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Nguồn</a:t>
            </a: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44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mở</a:t>
            </a: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Alfresco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sz="4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F6A7A51-BF09-9BD6-3C2F-345BC4A3B47A}"/>
              </a:ext>
            </a:extLst>
          </p:cNvPr>
          <p:cNvSpPr txBox="1"/>
          <p:nvPr/>
        </p:nvSpPr>
        <p:spPr>
          <a:xfrm>
            <a:off x="-145394" y="4427005"/>
            <a:ext cx="9024078" cy="259372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3 DOWNLOAD VÀ CÀI ĐẶT ALFRESCO</a:t>
            </a:r>
            <a:r>
              <a:rPr lang="en-US" sz="44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lang="en-US" sz="4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7FE385A-C19C-0FE6-CBB5-495FBCD27EB2}"/>
              </a:ext>
            </a:extLst>
          </p:cNvPr>
          <p:cNvSpPr txBox="1"/>
          <p:nvPr/>
        </p:nvSpPr>
        <p:spPr>
          <a:xfrm>
            <a:off x="718547" y="6720444"/>
            <a:ext cx="9233940" cy="259064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4 ỨNG DỤNG ALFRESCO TRONG QUẢN LÍ DOANH NGHIỆP</a:t>
            </a:r>
            <a:endParaRPr lang="en-US" sz="4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174622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14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-2837017" y="-723109"/>
            <a:ext cx="26746016" cy="123723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723256">
            <a:off x="14335746" y="4492438"/>
            <a:ext cx="3773612" cy="593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2875" y="1557075"/>
            <a:ext cx="3492489" cy="66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Mã nguồn mở là gì? Thiết kế web Wordpress - VivaWeb">
            <a:extLst>
              <a:ext uri="{FF2B5EF4-FFF2-40B4-BE49-F238E27FC236}">
                <a16:creationId xmlns:a16="http://schemas.microsoft.com/office/drawing/2014/main" id="{37AED033-A015-DE4D-5E03-CA425ACD9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155" y="1732268"/>
            <a:ext cx="14776363" cy="746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194;p17">
            <a:extLst>
              <a:ext uri="{FF2B5EF4-FFF2-40B4-BE49-F238E27FC236}">
                <a16:creationId xmlns:a16="http://schemas.microsoft.com/office/drawing/2014/main" id="{2532AE09-4D7E-3FDE-40A5-C6C14E3010B0}"/>
              </a:ext>
            </a:extLst>
          </p:cNvPr>
          <p:cNvSpPr txBox="1"/>
          <p:nvPr/>
        </p:nvSpPr>
        <p:spPr>
          <a:xfrm>
            <a:off x="399500" y="-328803"/>
            <a:ext cx="117925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League Spartan"/>
                <a:sym typeface="League Spartan"/>
              </a:rPr>
              <a:t>1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Giới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thiệu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về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mã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nguồn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mở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sz="66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3" name="Google Shape;330;p23">
            <a:extLst>
              <a:ext uri="{FF2B5EF4-FFF2-40B4-BE49-F238E27FC236}">
                <a16:creationId xmlns:a16="http://schemas.microsoft.com/office/drawing/2014/main" id="{B25A931E-7349-03DA-8CF1-ECEF0A2A298D}"/>
              </a:ext>
            </a:extLst>
          </p:cNvPr>
          <p:cNvCxnSpPr>
            <a:cxnSpLocks/>
          </p:cNvCxnSpPr>
          <p:nvPr/>
        </p:nvCxnSpPr>
        <p:spPr>
          <a:xfrm>
            <a:off x="1903445" y="1093125"/>
            <a:ext cx="9722498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21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-1877190">
            <a:off x="13547302" y="7220890"/>
            <a:ext cx="6406248" cy="4233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A2A58B0-3179-9986-4D72-DF9266E376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257" y="1442308"/>
            <a:ext cx="13688460" cy="5907600"/>
          </a:xfrm>
          <a:prstGeom prst="rect">
            <a:avLst/>
          </a:prstGeom>
          <a:noFill/>
        </p:spPr>
      </p:pic>
      <p:sp>
        <p:nvSpPr>
          <p:cNvPr id="3" name="Google Shape;310;p22">
            <a:extLst>
              <a:ext uri="{FF2B5EF4-FFF2-40B4-BE49-F238E27FC236}">
                <a16:creationId xmlns:a16="http://schemas.microsoft.com/office/drawing/2014/main" id="{BB1BB897-A4DF-5F13-0879-92AE22795BFA}"/>
              </a:ext>
            </a:extLst>
          </p:cNvPr>
          <p:cNvSpPr txBox="1"/>
          <p:nvPr/>
        </p:nvSpPr>
        <p:spPr>
          <a:xfrm>
            <a:off x="3176337" y="7871748"/>
            <a:ext cx="9946105" cy="1181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</a:rPr>
              <a:t>Alfresco</a:t>
            </a:r>
            <a:r>
              <a:rPr lang="vi-VN" sz="3200" i="0" dirty="0">
                <a:solidFill>
                  <a:srgbClr val="000000"/>
                </a:solidFill>
                <a:effectLst/>
                <a:ea typeface="Arial Unicode MS" panose="020B0604020202020204" pitchFamily="34" charset="-128"/>
              </a:rPr>
              <a:t> là một trong những mã nguồn mở phổ biến nhất hiện nay</a:t>
            </a:r>
            <a:r>
              <a:rPr lang="en-VN" sz="3200" dirty="0">
                <a:effectLst/>
              </a:rPr>
              <a:t> </a:t>
            </a:r>
            <a:endParaRPr sz="3200"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4" name="Google Shape;194;p17">
            <a:extLst>
              <a:ext uri="{FF2B5EF4-FFF2-40B4-BE49-F238E27FC236}">
                <a16:creationId xmlns:a16="http://schemas.microsoft.com/office/drawing/2014/main" id="{B446E89A-8F6E-2C06-37DA-B9809CB55CEB}"/>
              </a:ext>
            </a:extLst>
          </p:cNvPr>
          <p:cNvSpPr txBox="1"/>
          <p:nvPr/>
        </p:nvSpPr>
        <p:spPr>
          <a:xfrm>
            <a:off x="-418646" y="10190"/>
            <a:ext cx="11792500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2 </a:t>
            </a:r>
            <a:r>
              <a:rPr lang="en-US" sz="66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Mã</a:t>
            </a: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Nguồn</a:t>
            </a: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66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mở</a:t>
            </a: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Alfresco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sz="66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92;p21">
            <a:extLst>
              <a:ext uri="{FF2B5EF4-FFF2-40B4-BE49-F238E27FC236}">
                <a16:creationId xmlns:a16="http://schemas.microsoft.com/office/drawing/2014/main" id="{FF660763-7409-7FDE-FAB3-918141974A0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299;p21">
            <a:extLst>
              <a:ext uri="{FF2B5EF4-FFF2-40B4-BE49-F238E27FC236}">
                <a16:creationId xmlns:a16="http://schemas.microsoft.com/office/drawing/2014/main" id="{43829FCC-D30D-AEBD-E5F5-2168D19A88F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1877190">
            <a:off x="13920526" y="7484110"/>
            <a:ext cx="6406248" cy="423325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310;p22">
            <a:extLst>
              <a:ext uri="{FF2B5EF4-FFF2-40B4-BE49-F238E27FC236}">
                <a16:creationId xmlns:a16="http://schemas.microsoft.com/office/drawing/2014/main" id="{42A98A91-F943-B52D-8626-5591DE795AD9}"/>
              </a:ext>
            </a:extLst>
          </p:cNvPr>
          <p:cNvSpPr txBox="1"/>
          <p:nvPr/>
        </p:nvSpPr>
        <p:spPr>
          <a:xfrm>
            <a:off x="2557242" y="2547009"/>
            <a:ext cx="11550644" cy="812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sng" dirty="0">
                <a:hlinkClick r:id="rId4"/>
              </a:rPr>
              <a:t>https://www.alfresco.com</a:t>
            </a:r>
            <a:endParaRPr sz="4400"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sp>
        <p:nvSpPr>
          <p:cNvPr id="6" name="Google Shape;194;p17">
            <a:extLst>
              <a:ext uri="{FF2B5EF4-FFF2-40B4-BE49-F238E27FC236}">
                <a16:creationId xmlns:a16="http://schemas.microsoft.com/office/drawing/2014/main" id="{D66C7C60-1A39-BAAD-0184-4AC49C5EC1DD}"/>
              </a:ext>
            </a:extLst>
          </p:cNvPr>
          <p:cNvSpPr txBox="1"/>
          <p:nvPr/>
        </p:nvSpPr>
        <p:spPr>
          <a:xfrm>
            <a:off x="-418647" y="10190"/>
            <a:ext cx="16952491" cy="1421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3 DOWNLOAD VÀ CÀI ĐẶT ALFRESCO</a:t>
            </a:r>
            <a:r>
              <a:rPr lang="en-US" sz="6600" b="1" dirty="0">
                <a:solidFill>
                  <a:srgbClr val="2C6E49"/>
                </a:solidFill>
                <a:latin typeface="Times New Roman" panose="02020603050405020304" pitchFamily="18" charset="0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endParaRPr sz="66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3074" name="Picture 2" descr="Giới thiệu các công cụ/phần mềm hỗ trợ quản lý thông tin trong quản trị dự  án (phần 3) - Quản trị công ty | Đào tạo CEO toàn diện">
            <a:extLst>
              <a:ext uri="{FF2B5EF4-FFF2-40B4-BE49-F238E27FC236}">
                <a16:creationId xmlns:a16="http://schemas.microsoft.com/office/drawing/2014/main" id="{1190CDBF-D67A-E6B9-FDEF-7AE22D086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487" y="3724792"/>
            <a:ext cx="14027264" cy="4604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194;p17">
            <a:extLst>
              <a:ext uri="{FF2B5EF4-FFF2-40B4-BE49-F238E27FC236}">
                <a16:creationId xmlns:a16="http://schemas.microsoft.com/office/drawing/2014/main" id="{B3C7BA03-C8A0-0A40-FBB5-38C77F1AE0B0}"/>
              </a:ext>
            </a:extLst>
          </p:cNvPr>
          <p:cNvSpPr txBox="1"/>
          <p:nvPr/>
        </p:nvSpPr>
        <p:spPr>
          <a:xfrm>
            <a:off x="-4897342" y="1276436"/>
            <a:ext cx="16952491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3.1 DOWNLOAD</a:t>
            </a:r>
            <a:endParaRPr sz="5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</p:spTree>
    <p:extLst>
      <p:ext uri="{BB962C8B-B14F-4D97-AF65-F5344CB8AC3E}">
        <p14:creationId xmlns:p14="http://schemas.microsoft.com/office/powerpoint/2010/main" val="369197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3AD95-D435-184C-9131-EACEAFC9CE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8D6411-F848-2823-EFD6-1E9E8CC1955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VN" dirty="0"/>
          </a:p>
        </p:txBody>
      </p:sp>
      <p:pic>
        <p:nvPicPr>
          <p:cNvPr id="4" name="Google Shape;292;p21">
            <a:extLst>
              <a:ext uri="{FF2B5EF4-FFF2-40B4-BE49-F238E27FC236}">
                <a16:creationId xmlns:a16="http://schemas.microsoft.com/office/drawing/2014/main" id="{8D7F641C-213E-EEA8-766C-22FCA33FB7F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5268" b="5268"/>
          <a:stretch/>
        </p:blipFill>
        <p:spPr>
          <a:xfrm>
            <a:off x="0" y="-93942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94;p17">
            <a:extLst>
              <a:ext uri="{FF2B5EF4-FFF2-40B4-BE49-F238E27FC236}">
                <a16:creationId xmlns:a16="http://schemas.microsoft.com/office/drawing/2014/main" id="{DCACC58D-7234-4861-D8E1-C50B26DEA552}"/>
              </a:ext>
            </a:extLst>
          </p:cNvPr>
          <p:cNvSpPr txBox="1"/>
          <p:nvPr/>
        </p:nvSpPr>
        <p:spPr>
          <a:xfrm>
            <a:off x="-6124851" y="93942"/>
            <a:ext cx="16952491" cy="116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3.2 </a:t>
            </a:r>
            <a:r>
              <a:rPr lang="en-US" sz="54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Cài</a:t>
            </a:r>
            <a:r>
              <a:rPr lang="en-US" sz="54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 </a:t>
            </a:r>
            <a:r>
              <a:rPr lang="en-US" sz="5400" b="1" dirty="0" err="1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đặt</a:t>
            </a:r>
            <a:endParaRPr sz="54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FE30D96-0BF0-6C87-4738-77B313AEF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054" y="1323360"/>
            <a:ext cx="4635997" cy="31986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4D412E9-7A34-AD29-2EAB-D7871D0CAB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3660" y="1357102"/>
            <a:ext cx="5519716" cy="313555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8F347FA-77F1-037B-DFBF-0F9A71BE3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2766" y="1351882"/>
            <a:ext cx="5055844" cy="3198638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683278E-2898-BD70-5BE3-33CF02B928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4223" y="5685344"/>
            <a:ext cx="5531369" cy="31390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A47C07A-8978-F550-10CD-EDB0B9A738A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1088" y="5634204"/>
            <a:ext cx="6012964" cy="319020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C2AC0A9-D2F4-971C-F7BF-17B1E8AC8EEE}"/>
              </a:ext>
            </a:extLst>
          </p:cNvPr>
          <p:cNvSpPr txBox="1"/>
          <p:nvPr/>
        </p:nvSpPr>
        <p:spPr>
          <a:xfrm>
            <a:off x="404546" y="4754551"/>
            <a:ext cx="38936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Chọn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ngôn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ngữ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cài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đặt</a:t>
            </a:r>
            <a:endParaRPr lang="en-VN" sz="24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C08FD-9869-AC14-94C4-ABD99C272B15}"/>
              </a:ext>
            </a:extLst>
          </p:cNvPr>
          <p:cNvSpPr txBox="1"/>
          <p:nvPr/>
        </p:nvSpPr>
        <p:spPr>
          <a:xfrm>
            <a:off x="5498386" y="4694495"/>
            <a:ext cx="67384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Giao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diện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giới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thiệu</a:t>
            </a:r>
            <a:endParaRPr lang="en-VN" sz="24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4B9DA9-BA04-A137-C2ED-935F812E1032}"/>
              </a:ext>
            </a:extLst>
          </p:cNvPr>
          <p:cNvSpPr txBox="1"/>
          <p:nvPr/>
        </p:nvSpPr>
        <p:spPr>
          <a:xfrm>
            <a:off x="8458200" y="4724504"/>
            <a:ext cx="12269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Chọn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các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gói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cần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cài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đặt</a:t>
            </a:r>
            <a:endParaRPr lang="en-VN" sz="24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41A8B2-66E7-C597-5159-C12F9D28CF36}"/>
              </a:ext>
            </a:extLst>
          </p:cNvPr>
          <p:cNvSpPr txBox="1"/>
          <p:nvPr/>
        </p:nvSpPr>
        <p:spPr>
          <a:xfrm>
            <a:off x="1948722" y="9160581"/>
            <a:ext cx="400834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Cấu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hình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dirty="0" err="1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cổng</a:t>
            </a:r>
            <a:r>
              <a:rPr lang="en-US" sz="2400" dirty="0"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Tomcat Server</a:t>
            </a:r>
            <a:r>
              <a:rPr lang="en-VN" sz="2400" dirty="0">
                <a:effectLst/>
              </a:rPr>
              <a:t> </a:t>
            </a:r>
            <a:endParaRPr lang="en-VN" sz="2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3F2600-916A-D61C-4CC3-815C72089EC8}"/>
              </a:ext>
            </a:extLst>
          </p:cNvPr>
          <p:cNvSpPr txBox="1"/>
          <p:nvPr/>
        </p:nvSpPr>
        <p:spPr>
          <a:xfrm>
            <a:off x="6843010" y="9160581"/>
            <a:ext cx="132288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400" i="1" dirty="0">
                <a:solidFill>
                  <a:srgbClr val="44546A"/>
                </a:solidFill>
                <a:effectLst/>
                <a:latin typeface="Arial Unicode MS" panose="020B0604020202020204" pitchFamily="34" charset="-128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Đặt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mậu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khẩu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cho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tài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4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khoản</a:t>
            </a:r>
            <a:r>
              <a:rPr lang="en-US" sz="24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admin</a:t>
            </a:r>
            <a:endParaRPr lang="en-VN" sz="24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14614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32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7814878"/>
            <a:ext cx="2518348" cy="242334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46" name="Google Shape;546;p32"/>
          <p:cNvGrpSpPr/>
          <p:nvPr/>
        </p:nvGrpSpPr>
        <p:grpSpPr>
          <a:xfrm>
            <a:off x="7920980" y="9341530"/>
            <a:ext cx="269790" cy="270999"/>
            <a:chOff x="1813" y="0"/>
            <a:chExt cx="809173" cy="812800"/>
          </a:xfrm>
        </p:grpSpPr>
        <p:sp>
          <p:nvSpPr>
            <p:cNvPr id="547" name="Google Shape;547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49" name="Google Shape;549;p32"/>
          <p:cNvGrpSpPr/>
          <p:nvPr/>
        </p:nvGrpSpPr>
        <p:grpSpPr>
          <a:xfrm>
            <a:off x="11838667" y="557513"/>
            <a:ext cx="375267" cy="376949"/>
            <a:chOff x="1813" y="0"/>
            <a:chExt cx="809173" cy="812800"/>
          </a:xfrm>
        </p:grpSpPr>
        <p:sp>
          <p:nvSpPr>
            <p:cNvPr id="550" name="Google Shape;550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2" name="Google Shape;552;p32"/>
          <p:cNvGrpSpPr/>
          <p:nvPr/>
        </p:nvGrpSpPr>
        <p:grpSpPr>
          <a:xfrm>
            <a:off x="17259720" y="8893724"/>
            <a:ext cx="187634" cy="188475"/>
            <a:chOff x="1813" y="0"/>
            <a:chExt cx="809173" cy="812800"/>
          </a:xfrm>
        </p:grpSpPr>
        <p:sp>
          <p:nvSpPr>
            <p:cNvPr id="553" name="Google Shape;553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5" name="Google Shape;555;p32"/>
          <p:cNvGrpSpPr/>
          <p:nvPr/>
        </p:nvGrpSpPr>
        <p:grpSpPr>
          <a:xfrm>
            <a:off x="10936831" y="2231781"/>
            <a:ext cx="269790" cy="270999"/>
            <a:chOff x="1813" y="0"/>
            <a:chExt cx="809173" cy="812800"/>
          </a:xfrm>
        </p:grpSpPr>
        <p:sp>
          <p:nvSpPr>
            <p:cNvPr id="556" name="Google Shape;556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8" name="Google Shape;558;p32"/>
          <p:cNvGrpSpPr/>
          <p:nvPr/>
        </p:nvGrpSpPr>
        <p:grpSpPr>
          <a:xfrm>
            <a:off x="10537818" y="7808252"/>
            <a:ext cx="187634" cy="188475"/>
            <a:chOff x="1813" y="0"/>
            <a:chExt cx="809173" cy="812800"/>
          </a:xfrm>
        </p:grpSpPr>
        <p:sp>
          <p:nvSpPr>
            <p:cNvPr id="559" name="Google Shape;559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9DD193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1" name="Google Shape;561;p32"/>
          <p:cNvGrpSpPr/>
          <p:nvPr/>
        </p:nvGrpSpPr>
        <p:grpSpPr>
          <a:xfrm>
            <a:off x="16813150" y="934463"/>
            <a:ext cx="187634" cy="188475"/>
            <a:chOff x="1813" y="0"/>
            <a:chExt cx="809173" cy="812800"/>
          </a:xfrm>
        </p:grpSpPr>
        <p:sp>
          <p:nvSpPr>
            <p:cNvPr id="562" name="Google Shape;562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4" name="Google Shape;564;p32"/>
          <p:cNvGrpSpPr/>
          <p:nvPr/>
        </p:nvGrpSpPr>
        <p:grpSpPr>
          <a:xfrm>
            <a:off x="17771556" y="6335175"/>
            <a:ext cx="375267" cy="376949"/>
            <a:chOff x="1813" y="0"/>
            <a:chExt cx="809173" cy="812800"/>
          </a:xfrm>
        </p:grpSpPr>
        <p:sp>
          <p:nvSpPr>
            <p:cNvPr id="565" name="Google Shape;565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2C6E49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7" name="Google Shape;567;p32"/>
          <p:cNvGrpSpPr/>
          <p:nvPr/>
        </p:nvGrpSpPr>
        <p:grpSpPr>
          <a:xfrm>
            <a:off x="13208577" y="1697990"/>
            <a:ext cx="269790" cy="270999"/>
            <a:chOff x="1813" y="0"/>
            <a:chExt cx="809173" cy="812800"/>
          </a:xfrm>
        </p:grpSpPr>
        <p:sp>
          <p:nvSpPr>
            <p:cNvPr id="568" name="Google Shape;568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0" name="Google Shape;570;p32"/>
          <p:cNvGrpSpPr/>
          <p:nvPr/>
        </p:nvGrpSpPr>
        <p:grpSpPr>
          <a:xfrm>
            <a:off x="13385154" y="7808252"/>
            <a:ext cx="187634" cy="188475"/>
            <a:chOff x="1813" y="0"/>
            <a:chExt cx="809173" cy="812800"/>
          </a:xfrm>
        </p:grpSpPr>
        <p:sp>
          <p:nvSpPr>
            <p:cNvPr id="571" name="Google Shape;571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5BB8B">
                <a:alpha val="5529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3" name="Google Shape;573;p32"/>
          <p:cNvGrpSpPr/>
          <p:nvPr/>
        </p:nvGrpSpPr>
        <p:grpSpPr>
          <a:xfrm>
            <a:off x="15205935" y="286515"/>
            <a:ext cx="457423" cy="459473"/>
            <a:chOff x="1813" y="0"/>
            <a:chExt cx="809173" cy="812800"/>
          </a:xfrm>
        </p:grpSpPr>
        <p:sp>
          <p:nvSpPr>
            <p:cNvPr id="574" name="Google Shape;574;p32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403F3F">
                <a:alpha val="5725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2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B8400D8-52DE-AC0E-F282-FEAE76815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937" y="145715"/>
            <a:ext cx="7759695" cy="461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0550F3-C51C-5CAF-2508-311F82B18F6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0588" y="3970967"/>
            <a:ext cx="9209791" cy="505558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ABE71BD-8B35-FB41-EFEB-D9A24D36FF4E}"/>
              </a:ext>
            </a:extLst>
          </p:cNvPr>
          <p:cNvSpPr txBox="1"/>
          <p:nvPr/>
        </p:nvSpPr>
        <p:spPr>
          <a:xfrm>
            <a:off x="-984509" y="4954747"/>
            <a:ext cx="92639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Kết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thúc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cài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đặt</a:t>
            </a:r>
            <a:endParaRPr lang="en-VN" sz="28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E1BF9-2FB0-EC88-57CB-E49AEB3854AF}"/>
              </a:ext>
            </a:extLst>
          </p:cNvPr>
          <p:cNvSpPr txBox="1"/>
          <p:nvPr/>
        </p:nvSpPr>
        <p:spPr>
          <a:xfrm>
            <a:off x="8035456" y="9351057"/>
            <a:ext cx="969863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1000"/>
              </a:spcAft>
            </a:pP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Giao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diện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chính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</a:t>
            </a:r>
            <a:r>
              <a:rPr lang="en-US" sz="2800" i="1" dirty="0" err="1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của</a:t>
            </a:r>
            <a:r>
              <a:rPr lang="en-US" sz="2800" i="1" dirty="0">
                <a:solidFill>
                  <a:srgbClr val="44546A"/>
                </a:solidFill>
                <a:effectLst/>
                <a:latin typeface="Times New Roman" panose="02020603050405020304" pitchFamily="18" charset="0"/>
                <a:ea typeface="Arial Unicode MS" panose="020B0604020202020204" pitchFamily="34" charset="-128"/>
              </a:rPr>
              <a:t> Alfresco</a:t>
            </a:r>
            <a:endParaRPr lang="en-VN" sz="2800" i="1" dirty="0">
              <a:solidFill>
                <a:srgbClr val="44546A"/>
              </a:solidFill>
              <a:effectLst/>
              <a:latin typeface="Arial Unicode MS" panose="020B0604020202020204" pitchFamily="34" charset="-128"/>
              <a:ea typeface="Arial Unicode MS" panose="020B0604020202020204" pitchFamily="34" charset="-128"/>
            </a:endParaRPr>
          </a:p>
        </p:txBody>
      </p:sp>
      <p:pic>
        <p:nvPicPr>
          <p:cNvPr id="8" name="Google Shape;157;p15">
            <a:extLst>
              <a:ext uri="{FF2B5EF4-FFF2-40B4-BE49-F238E27FC236}">
                <a16:creationId xmlns:a16="http://schemas.microsoft.com/office/drawing/2014/main" id="{262F8CD4-8ABC-5AD4-9940-291AE68BAA7B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663358" y="1139"/>
            <a:ext cx="2696390" cy="2615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19"/>
          <p:cNvPicPr preferRelativeResize="0"/>
          <p:nvPr/>
        </p:nvPicPr>
        <p:blipFill rotWithShape="1">
          <a:blip r:embed="rId3">
            <a:alphaModFix/>
          </a:blip>
          <a:srcRect t="5268" b="5268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19"/>
          <p:cNvSpPr/>
          <p:nvPr/>
        </p:nvSpPr>
        <p:spPr>
          <a:xfrm>
            <a:off x="12921785" y="-426359"/>
            <a:ext cx="5366216" cy="12243609"/>
          </a:xfrm>
          <a:custGeom>
            <a:avLst/>
            <a:gdLst/>
            <a:ahLst/>
            <a:cxnLst/>
            <a:rect l="l" t="t" r="r" b="b"/>
            <a:pathLst>
              <a:path w="6350000" h="6349974" extrusionOk="0">
                <a:moveTo>
                  <a:pt x="6350000" y="3175025"/>
                </a:moveTo>
                <a:cubicBezTo>
                  <a:pt x="6350000" y="4928451"/>
                  <a:pt x="4928476" y="6349974"/>
                  <a:pt x="3175000" y="6349974"/>
                </a:cubicBezTo>
                <a:cubicBezTo>
                  <a:pt x="1421498" y="6349974"/>
                  <a:pt x="0" y="4928451"/>
                  <a:pt x="0" y="3175025"/>
                </a:cubicBezTo>
                <a:cubicBezTo>
                  <a:pt x="0" y="1421511"/>
                  <a:pt x="1421498" y="0"/>
                  <a:pt x="3175000" y="0"/>
                </a:cubicBezTo>
                <a:cubicBezTo>
                  <a:pt x="4928501" y="0"/>
                  <a:pt x="6350000" y="1421511"/>
                  <a:pt x="6350000" y="3175025"/>
                </a:cubicBezTo>
                <a:close/>
              </a:path>
            </a:pathLst>
          </a:custGeom>
          <a:solidFill>
            <a:srgbClr val="9DD1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19"/>
          <p:cNvSpPr txBox="1"/>
          <p:nvPr/>
        </p:nvSpPr>
        <p:spPr>
          <a:xfrm>
            <a:off x="12977568" y="3086100"/>
            <a:ext cx="4397700" cy="3447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9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Hệ</a:t>
            </a:r>
            <a:r>
              <a:rPr lang="en-US" sz="8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8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thống</a:t>
            </a:r>
            <a:r>
              <a:rPr lang="en-US" sz="8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8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thư</a:t>
            </a:r>
            <a:r>
              <a:rPr lang="en-US" sz="8000" b="1" dirty="0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8000" b="1" dirty="0" err="1">
                <a:solidFill>
                  <a:srgbClr val="2C6E49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mục</a:t>
            </a:r>
            <a:endParaRPr sz="8000"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cxnSp>
        <p:nvCxnSpPr>
          <p:cNvPr id="249" name="Google Shape;249;p19"/>
          <p:cNvCxnSpPr>
            <a:cxnSpLocks/>
          </p:cNvCxnSpPr>
          <p:nvPr/>
        </p:nvCxnSpPr>
        <p:spPr>
          <a:xfrm>
            <a:off x="-1382942" y="5944231"/>
            <a:ext cx="13502753" cy="0"/>
          </a:xfrm>
          <a:prstGeom prst="straightConnector1">
            <a:avLst/>
          </a:prstGeom>
          <a:noFill/>
          <a:ln w="190500" cap="rnd" cmpd="sng">
            <a:solidFill>
              <a:srgbClr val="2C6E4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D9FC7440-E1CB-E2AD-ADC0-1BEBE41A4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42" y="1028700"/>
            <a:ext cx="12364137" cy="4114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6F8BCA-B72B-EF6A-0092-D6976660069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826" y="6340609"/>
            <a:ext cx="12364137" cy="3265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5" name="Google Shape;616;p35">
            <a:extLst>
              <a:ext uri="{FF2B5EF4-FFF2-40B4-BE49-F238E27FC236}">
                <a16:creationId xmlns:a16="http://schemas.microsoft.com/office/drawing/2014/main" id="{5A967DF6-AE93-5535-1BD3-9243F7910651}"/>
              </a:ext>
            </a:extLst>
          </p:cNvPr>
          <p:cNvSpPr txBox="1"/>
          <p:nvPr/>
        </p:nvSpPr>
        <p:spPr>
          <a:xfrm>
            <a:off x="3451289" y="5281458"/>
            <a:ext cx="4447123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r>
              <a:rPr lang="vi-VN" sz="2800" dirty="0"/>
              <a:t>Hệ thống thư mục cá nhân </a:t>
            </a:r>
            <a:r>
              <a:rPr lang="en-VN" sz="2800" dirty="0"/>
              <a:t> </a:t>
            </a:r>
            <a:endParaRPr sz="2800" dirty="0"/>
          </a:p>
        </p:txBody>
      </p:sp>
      <p:sp>
        <p:nvSpPr>
          <p:cNvPr id="6" name="Google Shape;616;p35">
            <a:extLst>
              <a:ext uri="{FF2B5EF4-FFF2-40B4-BE49-F238E27FC236}">
                <a16:creationId xmlns:a16="http://schemas.microsoft.com/office/drawing/2014/main" id="{8D66D783-C641-F818-F759-C2B53EB7124E}"/>
              </a:ext>
            </a:extLst>
          </p:cNvPr>
          <p:cNvSpPr txBox="1"/>
          <p:nvPr/>
        </p:nvSpPr>
        <p:spPr>
          <a:xfrm>
            <a:off x="3451289" y="9654137"/>
            <a:ext cx="5607456" cy="560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>
              <a:lnSpc>
                <a:spcPct val="130000"/>
              </a:lnSpc>
            </a:pPr>
            <a:r>
              <a:rPr lang="vi-VN" sz="2800" dirty="0"/>
              <a:t>Hệ thống thư mục doanh nghiệp</a:t>
            </a:r>
            <a:endParaRPr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7FFD02-99A6-BEE2-AE16-6FE2F250BBAD}"/>
              </a:ext>
            </a:extLst>
          </p:cNvPr>
          <p:cNvSpPr txBox="1"/>
          <p:nvPr/>
        </p:nvSpPr>
        <p:spPr>
          <a:xfrm>
            <a:off x="-801974" y="-25114"/>
            <a:ext cx="15162551" cy="7791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>
                <a:solidFill>
                  <a:srgbClr val="2C6E49"/>
                </a:solidFill>
                <a:latin typeface="+mj-lt"/>
                <a:ea typeface="League Spartan"/>
                <a:cs typeface="Times New Roman" panose="02020603050405020304" pitchFamily="18" charset="0"/>
                <a:sym typeface="League Spartan"/>
              </a:rPr>
              <a:t>4 ỨNG DỤNG ALFRESCO TRONG QUẢN LÍ DOANH NGHIỆP</a:t>
            </a:r>
            <a:endParaRPr lang="en-US" sz="3600" b="1" dirty="0">
              <a:latin typeface="+mj-lt"/>
              <a:ea typeface="League Spartan"/>
              <a:cs typeface="League Spartan"/>
              <a:sym typeface="League Spart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4" name="Google Shape;664;p37"/>
          <p:cNvPicPr preferRelativeResize="0"/>
          <p:nvPr/>
        </p:nvPicPr>
        <p:blipFill rotWithShape="1">
          <a:blip r:embed="rId3">
            <a:alphaModFix/>
          </a:blip>
          <a:srcRect b="10536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5" name="Google Shape;665;p37"/>
          <p:cNvGrpSpPr/>
          <p:nvPr/>
        </p:nvGrpSpPr>
        <p:grpSpPr>
          <a:xfrm>
            <a:off x="15201900" y="-180826"/>
            <a:ext cx="3086100" cy="10467826"/>
            <a:chOff x="0" y="-47625"/>
            <a:chExt cx="812800" cy="2756958"/>
          </a:xfrm>
        </p:grpSpPr>
        <p:sp>
          <p:nvSpPr>
            <p:cNvPr id="666" name="Google Shape;666;p37"/>
            <p:cNvSpPr/>
            <p:nvPr/>
          </p:nvSpPr>
          <p:spPr>
            <a:xfrm>
              <a:off x="0" y="0"/>
              <a:ext cx="812800" cy="2709333"/>
            </a:xfrm>
            <a:custGeom>
              <a:avLst/>
              <a:gdLst/>
              <a:ahLst/>
              <a:cxnLst/>
              <a:rect l="l" t="t" r="r" b="b"/>
              <a:pathLst>
                <a:path w="812800" h="2709333" extrusionOk="0">
                  <a:moveTo>
                    <a:pt x="0" y="0"/>
                  </a:moveTo>
                  <a:lnTo>
                    <a:pt x="812800" y="0"/>
                  </a:lnTo>
                  <a:lnTo>
                    <a:pt x="812800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2C6E49"/>
            </a:solidFill>
            <a:ln>
              <a:noFill/>
            </a:ln>
          </p:spPr>
        </p:sp>
        <p:sp>
          <p:nvSpPr>
            <p:cNvPr id="667" name="Google Shape;667;p37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8" name="Google Shape;668;p37"/>
          <p:cNvSpPr/>
          <p:nvPr/>
        </p:nvSpPr>
        <p:spPr>
          <a:xfrm>
            <a:off x="7600950" y="-662575"/>
            <a:ext cx="95042" cy="1161215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7"/>
          <p:cNvSpPr/>
          <p:nvPr/>
        </p:nvSpPr>
        <p:spPr>
          <a:xfrm rot="5400000">
            <a:off x="7564629" y="-2293541"/>
            <a:ext cx="72643" cy="15201900"/>
          </a:xfrm>
          <a:prstGeom prst="rect">
            <a:avLst/>
          </a:prstGeom>
          <a:solidFill>
            <a:srgbClr val="37373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0" name="Google Shape;670;p37"/>
          <p:cNvSpPr txBox="1"/>
          <p:nvPr/>
        </p:nvSpPr>
        <p:spPr>
          <a:xfrm rot="5400000">
            <a:off x="12413850" y="4478692"/>
            <a:ext cx="8582700" cy="1329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200" b="1" dirty="0">
                <a:solidFill>
                  <a:srgbClr val="FFFFEB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CREATE NEW USER</a:t>
            </a:r>
            <a:endParaRPr b="1" dirty="0">
              <a:latin typeface="League Spartan"/>
              <a:ea typeface="League Spartan"/>
              <a:cs typeface="League Spartan"/>
              <a:sym typeface="League Spartan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70809-0444-780A-0680-58B0C4DE43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60" y="386998"/>
            <a:ext cx="6416456" cy="37692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510A0D-1136-65C4-C151-95B95A73D6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7964" y="386998"/>
            <a:ext cx="6257534" cy="3791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38F288-651B-64FC-8CB0-436B86480D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860" y="5780397"/>
            <a:ext cx="6416455" cy="34794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656FF4-B6EE-73DA-78DC-9FF0BCEFD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8482" y="5760505"/>
            <a:ext cx="5977016" cy="34993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Google Shape;607;p34">
            <a:extLst>
              <a:ext uri="{FF2B5EF4-FFF2-40B4-BE49-F238E27FC236}">
                <a16:creationId xmlns:a16="http://schemas.microsoft.com/office/drawing/2014/main" id="{8415DC58-BDD1-75E6-EED2-B8FA0BC7FBA2}"/>
              </a:ext>
            </a:extLst>
          </p:cNvPr>
          <p:cNvSpPr txBox="1"/>
          <p:nvPr/>
        </p:nvSpPr>
        <p:spPr>
          <a:xfrm>
            <a:off x="163768" y="439355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Tạo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1 USER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mới</a:t>
            </a:r>
            <a:r>
              <a:rPr lang="en-US" sz="3200" b="0" i="0" u="none" strike="noStrike" cap="none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 sz="3200" dirty="0"/>
          </a:p>
        </p:txBody>
      </p:sp>
      <p:sp>
        <p:nvSpPr>
          <p:cNvPr id="11" name="Google Shape;607;p34">
            <a:extLst>
              <a:ext uri="{FF2B5EF4-FFF2-40B4-BE49-F238E27FC236}">
                <a16:creationId xmlns:a16="http://schemas.microsoft.com/office/drawing/2014/main" id="{E5A769DD-35A3-7777-743F-96902F853440}"/>
              </a:ext>
            </a:extLst>
          </p:cNvPr>
          <p:cNvSpPr txBox="1"/>
          <p:nvPr/>
        </p:nvSpPr>
        <p:spPr>
          <a:xfrm>
            <a:off x="8157964" y="4359420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Nhập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thông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tin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người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dùng</a:t>
            </a:r>
            <a:endParaRPr sz="3200" dirty="0"/>
          </a:p>
        </p:txBody>
      </p:sp>
      <p:sp>
        <p:nvSpPr>
          <p:cNvPr id="12" name="Google Shape;607;p34">
            <a:extLst>
              <a:ext uri="{FF2B5EF4-FFF2-40B4-BE49-F238E27FC236}">
                <a16:creationId xmlns:a16="http://schemas.microsoft.com/office/drawing/2014/main" id="{73583448-D3ED-6178-44C9-34901AFE5F23}"/>
              </a:ext>
            </a:extLst>
          </p:cNvPr>
          <p:cNvSpPr txBox="1"/>
          <p:nvPr/>
        </p:nvSpPr>
        <p:spPr>
          <a:xfrm>
            <a:off x="600926" y="9453326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Tìm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kiếm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tên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người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dùng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b="0" i="0" u="none" strike="noStrike" cap="none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endParaRPr sz="3200" dirty="0"/>
          </a:p>
        </p:txBody>
      </p:sp>
      <p:sp>
        <p:nvSpPr>
          <p:cNvPr id="13" name="Google Shape;607;p34">
            <a:extLst>
              <a:ext uri="{FF2B5EF4-FFF2-40B4-BE49-F238E27FC236}">
                <a16:creationId xmlns:a16="http://schemas.microsoft.com/office/drawing/2014/main" id="{1092CD18-6488-9909-98A5-7205945687B1}"/>
              </a:ext>
            </a:extLst>
          </p:cNvPr>
          <p:cNvSpPr txBox="1"/>
          <p:nvPr/>
        </p:nvSpPr>
        <p:spPr>
          <a:xfrm>
            <a:off x="8106834" y="9455795"/>
            <a:ext cx="6257534" cy="64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Chỉnh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sửa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thông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tin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người</a:t>
            </a:r>
            <a:r>
              <a:rPr lang="en-US" sz="3200" dirty="0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 </a:t>
            </a:r>
            <a:r>
              <a:rPr lang="en-US" sz="3200" dirty="0" err="1">
                <a:solidFill>
                  <a:srgbClr val="403F3F"/>
                </a:solidFill>
                <a:latin typeface="League Spartan"/>
                <a:ea typeface="League Spartan"/>
                <a:cs typeface="League Spartan"/>
                <a:sym typeface="League Spartan"/>
              </a:rPr>
              <a:t>dùng</a:t>
            </a:r>
            <a:endParaRPr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</Words>
  <Application>Microsoft Macintosh PowerPoint</Application>
  <PresentationFormat>Custom</PresentationFormat>
  <Paragraphs>64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Times New Roman</vt:lpstr>
      <vt:lpstr>League Spartan</vt:lpstr>
      <vt:lpstr>Calibri</vt:lpstr>
      <vt:lpstr>Arial Unicode MS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Microsoft Office User</cp:lastModifiedBy>
  <cp:revision>1</cp:revision>
  <dcterms:modified xsi:type="dcterms:W3CDTF">2023-04-03T15:32:06Z</dcterms:modified>
</cp:coreProperties>
</file>